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2" r:id="rId10"/>
    <p:sldId id="271" r:id="rId11"/>
    <p:sldId id="270" r:id="rId12"/>
    <p:sldId id="259" r:id="rId13"/>
    <p:sldId id="269" r:id="rId14"/>
    <p:sldId id="268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51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FAEA78-038A-4855-98E8-810D467B08E7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3452A4C1-FDF5-4DAC-ADB1-A2EBEB9AF928}">
      <dgm:prSet phldrT="[Κείμενο]"/>
      <dgm:spPr/>
      <dgm:t>
        <a:bodyPr/>
        <a:lstStyle/>
        <a:p>
          <a:r>
            <a:rPr lang="el-GR" dirty="0" smtClean="0"/>
            <a:t>Αγορά</a:t>
          </a:r>
          <a:r>
            <a:rPr lang="el-GR" baseline="0" dirty="0" smtClean="0"/>
            <a:t> και χρήση προϊόντων</a:t>
          </a:r>
          <a:endParaRPr lang="el-GR" dirty="0"/>
        </a:p>
      </dgm:t>
    </dgm:pt>
    <dgm:pt modelId="{44406AA3-7348-450F-8B2C-79F170368E57}" type="parTrans" cxnId="{C3DC404E-68B2-4DB1-BEAE-E3DB4D466754}">
      <dgm:prSet/>
      <dgm:spPr/>
      <dgm:t>
        <a:bodyPr/>
        <a:lstStyle/>
        <a:p>
          <a:endParaRPr lang="el-GR"/>
        </a:p>
      </dgm:t>
    </dgm:pt>
    <dgm:pt modelId="{E1202EF3-9125-440B-8211-5E4C726129BB}" type="sibTrans" cxnId="{C3DC404E-68B2-4DB1-BEAE-E3DB4D466754}">
      <dgm:prSet/>
      <dgm:spPr/>
      <dgm:t>
        <a:bodyPr/>
        <a:lstStyle/>
        <a:p>
          <a:endParaRPr lang="el-GR"/>
        </a:p>
      </dgm:t>
    </dgm:pt>
    <dgm:pt modelId="{43A2953D-E367-4090-91BA-540E5D2C2F3B}">
      <dgm:prSet phldrT="[Κείμενο]" custT="1"/>
      <dgm:spPr/>
      <dgm:t>
        <a:bodyPr/>
        <a:lstStyle/>
        <a:p>
          <a:r>
            <a:rPr lang="el-GR" sz="1600" dirty="0" smtClean="0"/>
            <a:t>Άχρηστα υλικά  στους συμβατικούς κάδους απορριμμάτων</a:t>
          </a:r>
          <a:br>
            <a:rPr lang="el-GR" sz="1600" dirty="0" smtClean="0"/>
          </a:br>
          <a:endParaRPr lang="el-GR" sz="1300" dirty="0"/>
        </a:p>
      </dgm:t>
    </dgm:pt>
    <dgm:pt modelId="{1A1AA7EE-DDE5-4D18-AD67-B4BB41B989C4}" type="parTrans" cxnId="{CE4D559D-C140-4E0D-9945-C79489C567C6}">
      <dgm:prSet/>
      <dgm:spPr/>
      <dgm:t>
        <a:bodyPr/>
        <a:lstStyle/>
        <a:p>
          <a:endParaRPr lang="el-GR"/>
        </a:p>
      </dgm:t>
    </dgm:pt>
    <dgm:pt modelId="{9E949A59-2574-4F05-87EB-02165C1BFB21}" type="sibTrans" cxnId="{CE4D559D-C140-4E0D-9945-C79489C567C6}">
      <dgm:prSet/>
      <dgm:spPr/>
      <dgm:t>
        <a:bodyPr/>
        <a:lstStyle/>
        <a:p>
          <a:endParaRPr lang="el-GR"/>
        </a:p>
      </dgm:t>
    </dgm:pt>
    <dgm:pt modelId="{9BFFB4A9-BE2C-4652-946D-1CA4E63C746A}">
      <dgm:prSet phldrT="[Κείμενο]"/>
      <dgm:spPr/>
      <dgm:t>
        <a:bodyPr/>
        <a:lstStyle/>
        <a:p>
          <a:r>
            <a:rPr lang="el-GR" dirty="0" smtClean="0"/>
            <a:t>Παραλαβή σκουπιδιών από το απορριμματοφόρο</a:t>
          </a:r>
          <a:endParaRPr lang="el-GR" dirty="0"/>
        </a:p>
      </dgm:t>
    </dgm:pt>
    <dgm:pt modelId="{7AF60596-B4F0-421A-94B3-488BA04CC893}" type="parTrans" cxnId="{1AE487C4-75D8-423F-AFB3-3F583439A961}">
      <dgm:prSet/>
      <dgm:spPr/>
      <dgm:t>
        <a:bodyPr/>
        <a:lstStyle/>
        <a:p>
          <a:endParaRPr lang="el-GR"/>
        </a:p>
      </dgm:t>
    </dgm:pt>
    <dgm:pt modelId="{21D632CC-5292-43AB-9825-A058EF3BFC04}" type="sibTrans" cxnId="{1AE487C4-75D8-423F-AFB3-3F583439A961}">
      <dgm:prSet/>
      <dgm:spPr/>
      <dgm:t>
        <a:bodyPr/>
        <a:lstStyle/>
        <a:p>
          <a:endParaRPr lang="el-GR"/>
        </a:p>
      </dgm:t>
    </dgm:pt>
    <dgm:pt modelId="{F13A0CD9-32FD-4349-939F-455D09ADFFC8}">
      <dgm:prSet phldrT="[Κείμενο]"/>
      <dgm:spPr/>
      <dgm:t>
        <a:bodyPr/>
        <a:lstStyle/>
        <a:p>
          <a:r>
            <a:rPr lang="el-GR" dirty="0" smtClean="0"/>
            <a:t> Πηγαίνουν στο ΣΜΑ για μεταφόρτωση </a:t>
          </a:r>
        </a:p>
      </dgm:t>
    </dgm:pt>
    <dgm:pt modelId="{20B203FF-95D8-4A27-A7A6-6A2FA4161F5E}" type="parTrans" cxnId="{3301528A-700D-492A-8411-E861B5D7099E}">
      <dgm:prSet/>
      <dgm:spPr/>
      <dgm:t>
        <a:bodyPr/>
        <a:lstStyle/>
        <a:p>
          <a:endParaRPr lang="el-GR"/>
        </a:p>
      </dgm:t>
    </dgm:pt>
    <dgm:pt modelId="{B15730A7-46D6-4603-9EA6-F411ED8D9814}" type="sibTrans" cxnId="{3301528A-700D-492A-8411-E861B5D7099E}">
      <dgm:prSet/>
      <dgm:spPr/>
      <dgm:t>
        <a:bodyPr/>
        <a:lstStyle/>
        <a:p>
          <a:endParaRPr lang="el-GR"/>
        </a:p>
      </dgm:t>
    </dgm:pt>
    <dgm:pt modelId="{CFFD3059-3EB5-47FD-A564-369701E8C291}">
      <dgm:prSet phldrT="[Κείμενο]"/>
      <dgm:spPr/>
      <dgm:t>
        <a:bodyPr/>
        <a:lstStyle/>
        <a:p>
          <a:r>
            <a:rPr lang="el-GR" dirty="0" smtClean="0"/>
            <a:t>Και τέλος στο ΧΥΤΑ  για ταφή</a:t>
          </a:r>
          <a:endParaRPr lang="el-GR" dirty="0"/>
        </a:p>
      </dgm:t>
    </dgm:pt>
    <dgm:pt modelId="{B56E7786-606A-445C-AD99-4A84E321AFB5}" type="parTrans" cxnId="{2347A709-73C2-4173-99A4-D3EB78F1A97C}">
      <dgm:prSet/>
      <dgm:spPr/>
      <dgm:t>
        <a:bodyPr/>
        <a:lstStyle/>
        <a:p>
          <a:endParaRPr lang="el-GR"/>
        </a:p>
      </dgm:t>
    </dgm:pt>
    <dgm:pt modelId="{930E0B6D-3FD1-4C07-B0F4-5A8579F7EC9E}" type="sibTrans" cxnId="{2347A709-73C2-4173-99A4-D3EB78F1A97C}">
      <dgm:prSet/>
      <dgm:spPr/>
      <dgm:t>
        <a:bodyPr/>
        <a:lstStyle/>
        <a:p>
          <a:endParaRPr lang="el-GR"/>
        </a:p>
      </dgm:t>
    </dgm:pt>
    <dgm:pt modelId="{C9A3C7C7-227C-4198-A7B6-48BD9D38646E}" type="pres">
      <dgm:prSet presAssocID="{12FAEA78-038A-4855-98E8-810D467B08E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9C9CD28-93D5-465C-B5C2-A8DF7A63D3A4}" type="pres">
      <dgm:prSet presAssocID="{3452A4C1-FDF5-4DAC-ADB1-A2EBEB9AF928}" presName="node" presStyleLbl="node1" presStyleIdx="0" presStyleCnt="5" custScaleX="113957" custScaleY="72226" custRadScaleRad="106827" custRadScaleInc="16201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77B66CE-97F7-45EA-8D06-CA61ADB8D3BB}" type="pres">
      <dgm:prSet presAssocID="{3452A4C1-FDF5-4DAC-ADB1-A2EBEB9AF928}" presName="spNode" presStyleCnt="0"/>
      <dgm:spPr/>
    </dgm:pt>
    <dgm:pt modelId="{27937569-5B59-4559-983A-B47EE9A49437}" type="pres">
      <dgm:prSet presAssocID="{E1202EF3-9125-440B-8211-5E4C726129BB}" presName="sibTrans" presStyleLbl="sibTrans1D1" presStyleIdx="0" presStyleCnt="5"/>
      <dgm:spPr/>
      <dgm:t>
        <a:bodyPr/>
        <a:lstStyle/>
        <a:p>
          <a:endParaRPr lang="el-GR"/>
        </a:p>
      </dgm:t>
    </dgm:pt>
    <dgm:pt modelId="{46EE7BB0-9808-4B4F-8C15-3669904F66C2}" type="pres">
      <dgm:prSet presAssocID="{43A2953D-E367-4090-91BA-540E5D2C2F3B}" presName="node" presStyleLbl="node1" presStyleIdx="1" presStyleCnt="5" custScaleX="148735" custScaleY="93664" custRadScaleRad="108855" custRadScaleInc="10714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2AC59A2-1995-412A-9360-BD37FC3FB67F}" type="pres">
      <dgm:prSet presAssocID="{43A2953D-E367-4090-91BA-540E5D2C2F3B}" presName="spNode" presStyleCnt="0"/>
      <dgm:spPr/>
    </dgm:pt>
    <dgm:pt modelId="{14483558-60BE-40FB-8D17-22B3FBD256D5}" type="pres">
      <dgm:prSet presAssocID="{9E949A59-2574-4F05-87EB-02165C1BFB21}" presName="sibTrans" presStyleLbl="sibTrans1D1" presStyleIdx="1" presStyleCnt="5"/>
      <dgm:spPr/>
      <dgm:t>
        <a:bodyPr/>
        <a:lstStyle/>
        <a:p>
          <a:endParaRPr lang="el-GR"/>
        </a:p>
      </dgm:t>
    </dgm:pt>
    <dgm:pt modelId="{F565FDD4-BF2E-44E2-A049-4798863CAD37}" type="pres">
      <dgm:prSet presAssocID="{9BFFB4A9-BE2C-4652-946D-1CA4E63C746A}" presName="node" presStyleLbl="node1" presStyleIdx="2" presStyleCnt="5" custScaleX="121397" custScaleY="101948" custRadScaleRad="87352" custRadScaleInc="14457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8B7E0A1-30D3-451B-A3C3-306740D152B1}" type="pres">
      <dgm:prSet presAssocID="{9BFFB4A9-BE2C-4652-946D-1CA4E63C746A}" presName="spNode" presStyleCnt="0"/>
      <dgm:spPr/>
    </dgm:pt>
    <dgm:pt modelId="{886EC2A1-209D-4F76-B90E-83A777824F33}" type="pres">
      <dgm:prSet presAssocID="{21D632CC-5292-43AB-9825-A058EF3BFC04}" presName="sibTrans" presStyleLbl="sibTrans1D1" presStyleIdx="2" presStyleCnt="5"/>
      <dgm:spPr/>
      <dgm:t>
        <a:bodyPr/>
        <a:lstStyle/>
        <a:p>
          <a:endParaRPr lang="el-GR"/>
        </a:p>
      </dgm:t>
    </dgm:pt>
    <dgm:pt modelId="{84D87AE7-4CF9-414F-B98C-5EC43106CED5}" type="pres">
      <dgm:prSet presAssocID="{F13A0CD9-32FD-4349-939F-455D09ADFFC8}" presName="node" presStyleLbl="node1" presStyleIdx="3" presStyleCnt="5" custRadScaleRad="108832" custRadScaleInc="19837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B8F9CAA-30BD-4318-925E-3E1B1D4BC2BA}" type="pres">
      <dgm:prSet presAssocID="{F13A0CD9-32FD-4349-939F-455D09ADFFC8}" presName="spNode" presStyleCnt="0"/>
      <dgm:spPr/>
    </dgm:pt>
    <dgm:pt modelId="{3CD5C9AE-6558-4E28-8191-D3EE2234ED87}" type="pres">
      <dgm:prSet presAssocID="{B15730A7-46D6-4603-9EA6-F411ED8D9814}" presName="sibTrans" presStyleLbl="sibTrans1D1" presStyleIdx="3" presStyleCnt="5"/>
      <dgm:spPr/>
      <dgm:t>
        <a:bodyPr/>
        <a:lstStyle/>
        <a:p>
          <a:endParaRPr lang="el-GR"/>
        </a:p>
      </dgm:t>
    </dgm:pt>
    <dgm:pt modelId="{97839C70-FDC1-4830-8DEF-42E4C1F8B088}" type="pres">
      <dgm:prSet presAssocID="{CFFD3059-3EB5-47FD-A564-369701E8C291}" presName="node" presStyleLbl="node1" presStyleIdx="4" presStyleCnt="5" custRadScaleRad="113556" custRadScaleInc="11045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89989E-9B37-4B38-B0B9-BF328BEFF641}" type="pres">
      <dgm:prSet presAssocID="{CFFD3059-3EB5-47FD-A564-369701E8C291}" presName="spNode" presStyleCnt="0"/>
      <dgm:spPr/>
    </dgm:pt>
    <dgm:pt modelId="{E1ADFEDD-F70B-4A9D-8738-3EA77A4BCC00}" type="pres">
      <dgm:prSet presAssocID="{930E0B6D-3FD1-4C07-B0F4-5A8579F7EC9E}" presName="sibTrans" presStyleLbl="sibTrans1D1" presStyleIdx="4" presStyleCnt="5"/>
      <dgm:spPr/>
      <dgm:t>
        <a:bodyPr/>
        <a:lstStyle/>
        <a:p>
          <a:endParaRPr lang="el-GR"/>
        </a:p>
      </dgm:t>
    </dgm:pt>
  </dgm:ptLst>
  <dgm:cxnLst>
    <dgm:cxn modelId="{D88F29A4-43F2-463B-B83B-0231A6123EFD}" type="presOf" srcId="{F13A0CD9-32FD-4349-939F-455D09ADFFC8}" destId="{84D87AE7-4CF9-414F-B98C-5EC43106CED5}" srcOrd="0" destOrd="0" presId="urn:microsoft.com/office/officeart/2005/8/layout/cycle5"/>
    <dgm:cxn modelId="{28683A1C-FB7F-4A6D-AF39-2BF7DBC5F247}" type="presOf" srcId="{43A2953D-E367-4090-91BA-540E5D2C2F3B}" destId="{46EE7BB0-9808-4B4F-8C15-3669904F66C2}" srcOrd="0" destOrd="0" presId="urn:microsoft.com/office/officeart/2005/8/layout/cycle5"/>
    <dgm:cxn modelId="{C3DC404E-68B2-4DB1-BEAE-E3DB4D466754}" srcId="{12FAEA78-038A-4855-98E8-810D467B08E7}" destId="{3452A4C1-FDF5-4DAC-ADB1-A2EBEB9AF928}" srcOrd="0" destOrd="0" parTransId="{44406AA3-7348-450F-8B2C-79F170368E57}" sibTransId="{E1202EF3-9125-440B-8211-5E4C726129BB}"/>
    <dgm:cxn modelId="{85874B49-19DB-4470-ADE8-FE73B11D1AAC}" type="presOf" srcId="{930E0B6D-3FD1-4C07-B0F4-5A8579F7EC9E}" destId="{E1ADFEDD-F70B-4A9D-8738-3EA77A4BCC00}" srcOrd="0" destOrd="0" presId="urn:microsoft.com/office/officeart/2005/8/layout/cycle5"/>
    <dgm:cxn modelId="{BD482E1D-C8B5-4716-91C3-A03E2F7DC848}" type="presOf" srcId="{3452A4C1-FDF5-4DAC-ADB1-A2EBEB9AF928}" destId="{D9C9CD28-93D5-465C-B5C2-A8DF7A63D3A4}" srcOrd="0" destOrd="0" presId="urn:microsoft.com/office/officeart/2005/8/layout/cycle5"/>
    <dgm:cxn modelId="{ACFF663B-B403-4211-AFD3-49916EE4EC6D}" type="presOf" srcId="{CFFD3059-3EB5-47FD-A564-369701E8C291}" destId="{97839C70-FDC1-4830-8DEF-42E4C1F8B088}" srcOrd="0" destOrd="0" presId="urn:microsoft.com/office/officeart/2005/8/layout/cycle5"/>
    <dgm:cxn modelId="{3C120363-0119-4ECC-9AE4-31D297B5F5FA}" type="presOf" srcId="{9E949A59-2574-4F05-87EB-02165C1BFB21}" destId="{14483558-60BE-40FB-8D17-22B3FBD256D5}" srcOrd="0" destOrd="0" presId="urn:microsoft.com/office/officeart/2005/8/layout/cycle5"/>
    <dgm:cxn modelId="{FA8670EE-3215-4CC0-84B8-0E5A038663EF}" type="presOf" srcId="{9BFFB4A9-BE2C-4652-946D-1CA4E63C746A}" destId="{F565FDD4-BF2E-44E2-A049-4798863CAD37}" srcOrd="0" destOrd="0" presId="urn:microsoft.com/office/officeart/2005/8/layout/cycle5"/>
    <dgm:cxn modelId="{3301528A-700D-492A-8411-E861B5D7099E}" srcId="{12FAEA78-038A-4855-98E8-810D467B08E7}" destId="{F13A0CD9-32FD-4349-939F-455D09ADFFC8}" srcOrd="3" destOrd="0" parTransId="{20B203FF-95D8-4A27-A7A6-6A2FA4161F5E}" sibTransId="{B15730A7-46D6-4603-9EA6-F411ED8D9814}"/>
    <dgm:cxn modelId="{445BB2F0-F17E-4AC2-BAE3-B7B91C66DF3E}" type="presOf" srcId="{12FAEA78-038A-4855-98E8-810D467B08E7}" destId="{C9A3C7C7-227C-4198-A7B6-48BD9D38646E}" srcOrd="0" destOrd="0" presId="urn:microsoft.com/office/officeart/2005/8/layout/cycle5"/>
    <dgm:cxn modelId="{ED35C928-26A9-4F60-94B7-78D996F60E64}" type="presOf" srcId="{B15730A7-46D6-4603-9EA6-F411ED8D9814}" destId="{3CD5C9AE-6558-4E28-8191-D3EE2234ED87}" srcOrd="0" destOrd="0" presId="urn:microsoft.com/office/officeart/2005/8/layout/cycle5"/>
    <dgm:cxn modelId="{CE4D559D-C140-4E0D-9945-C79489C567C6}" srcId="{12FAEA78-038A-4855-98E8-810D467B08E7}" destId="{43A2953D-E367-4090-91BA-540E5D2C2F3B}" srcOrd="1" destOrd="0" parTransId="{1A1AA7EE-DDE5-4D18-AD67-B4BB41B989C4}" sibTransId="{9E949A59-2574-4F05-87EB-02165C1BFB21}"/>
    <dgm:cxn modelId="{2347A709-73C2-4173-99A4-D3EB78F1A97C}" srcId="{12FAEA78-038A-4855-98E8-810D467B08E7}" destId="{CFFD3059-3EB5-47FD-A564-369701E8C291}" srcOrd="4" destOrd="0" parTransId="{B56E7786-606A-445C-AD99-4A84E321AFB5}" sibTransId="{930E0B6D-3FD1-4C07-B0F4-5A8579F7EC9E}"/>
    <dgm:cxn modelId="{62642022-D9BA-4ABC-A284-69AB8B78B8CA}" type="presOf" srcId="{E1202EF3-9125-440B-8211-5E4C726129BB}" destId="{27937569-5B59-4559-983A-B47EE9A49437}" srcOrd="0" destOrd="0" presId="urn:microsoft.com/office/officeart/2005/8/layout/cycle5"/>
    <dgm:cxn modelId="{392EE7AA-2AAD-4A92-845C-D6776B753B57}" type="presOf" srcId="{21D632CC-5292-43AB-9825-A058EF3BFC04}" destId="{886EC2A1-209D-4F76-B90E-83A777824F33}" srcOrd="0" destOrd="0" presId="urn:microsoft.com/office/officeart/2005/8/layout/cycle5"/>
    <dgm:cxn modelId="{1AE487C4-75D8-423F-AFB3-3F583439A961}" srcId="{12FAEA78-038A-4855-98E8-810D467B08E7}" destId="{9BFFB4A9-BE2C-4652-946D-1CA4E63C746A}" srcOrd="2" destOrd="0" parTransId="{7AF60596-B4F0-421A-94B3-488BA04CC893}" sibTransId="{21D632CC-5292-43AB-9825-A058EF3BFC04}"/>
    <dgm:cxn modelId="{20EEDC06-B3DA-49C4-8612-DF0ED41F33D4}" type="presParOf" srcId="{C9A3C7C7-227C-4198-A7B6-48BD9D38646E}" destId="{D9C9CD28-93D5-465C-B5C2-A8DF7A63D3A4}" srcOrd="0" destOrd="0" presId="urn:microsoft.com/office/officeart/2005/8/layout/cycle5"/>
    <dgm:cxn modelId="{09BB3B53-BC11-43E4-B226-E1BC415CEC7F}" type="presParOf" srcId="{C9A3C7C7-227C-4198-A7B6-48BD9D38646E}" destId="{977B66CE-97F7-45EA-8D06-CA61ADB8D3BB}" srcOrd="1" destOrd="0" presId="urn:microsoft.com/office/officeart/2005/8/layout/cycle5"/>
    <dgm:cxn modelId="{FDF1850B-C934-4272-B471-E289B31CBEE1}" type="presParOf" srcId="{C9A3C7C7-227C-4198-A7B6-48BD9D38646E}" destId="{27937569-5B59-4559-983A-B47EE9A49437}" srcOrd="2" destOrd="0" presId="urn:microsoft.com/office/officeart/2005/8/layout/cycle5"/>
    <dgm:cxn modelId="{9EDED759-DD96-4242-B71C-CA00FF663E92}" type="presParOf" srcId="{C9A3C7C7-227C-4198-A7B6-48BD9D38646E}" destId="{46EE7BB0-9808-4B4F-8C15-3669904F66C2}" srcOrd="3" destOrd="0" presId="urn:microsoft.com/office/officeart/2005/8/layout/cycle5"/>
    <dgm:cxn modelId="{50DA9430-A7EE-4790-BAB8-0D78E1267880}" type="presParOf" srcId="{C9A3C7C7-227C-4198-A7B6-48BD9D38646E}" destId="{82AC59A2-1995-412A-9360-BD37FC3FB67F}" srcOrd="4" destOrd="0" presId="urn:microsoft.com/office/officeart/2005/8/layout/cycle5"/>
    <dgm:cxn modelId="{2D038910-E486-4458-9A75-5D96A8DE29E1}" type="presParOf" srcId="{C9A3C7C7-227C-4198-A7B6-48BD9D38646E}" destId="{14483558-60BE-40FB-8D17-22B3FBD256D5}" srcOrd="5" destOrd="0" presId="urn:microsoft.com/office/officeart/2005/8/layout/cycle5"/>
    <dgm:cxn modelId="{D11EA8C1-415F-42A7-8D38-37A8A00C4E1F}" type="presParOf" srcId="{C9A3C7C7-227C-4198-A7B6-48BD9D38646E}" destId="{F565FDD4-BF2E-44E2-A049-4798863CAD37}" srcOrd="6" destOrd="0" presId="urn:microsoft.com/office/officeart/2005/8/layout/cycle5"/>
    <dgm:cxn modelId="{96CF3BF1-0C58-4F68-9502-CFA8AFA4A6B8}" type="presParOf" srcId="{C9A3C7C7-227C-4198-A7B6-48BD9D38646E}" destId="{B8B7E0A1-30D3-451B-A3C3-306740D152B1}" srcOrd="7" destOrd="0" presId="urn:microsoft.com/office/officeart/2005/8/layout/cycle5"/>
    <dgm:cxn modelId="{B97D9952-05BF-48D7-A48A-A8A6627AF4BD}" type="presParOf" srcId="{C9A3C7C7-227C-4198-A7B6-48BD9D38646E}" destId="{886EC2A1-209D-4F76-B90E-83A777824F33}" srcOrd="8" destOrd="0" presId="urn:microsoft.com/office/officeart/2005/8/layout/cycle5"/>
    <dgm:cxn modelId="{ACFFAEED-8983-4D41-AF74-CD1EA55A0078}" type="presParOf" srcId="{C9A3C7C7-227C-4198-A7B6-48BD9D38646E}" destId="{84D87AE7-4CF9-414F-B98C-5EC43106CED5}" srcOrd="9" destOrd="0" presId="urn:microsoft.com/office/officeart/2005/8/layout/cycle5"/>
    <dgm:cxn modelId="{6EEB7020-E217-446A-9232-8F4E0160B0E5}" type="presParOf" srcId="{C9A3C7C7-227C-4198-A7B6-48BD9D38646E}" destId="{0B8F9CAA-30BD-4318-925E-3E1B1D4BC2BA}" srcOrd="10" destOrd="0" presId="urn:microsoft.com/office/officeart/2005/8/layout/cycle5"/>
    <dgm:cxn modelId="{484BD0C5-5867-4B34-A495-82284A3B9971}" type="presParOf" srcId="{C9A3C7C7-227C-4198-A7B6-48BD9D38646E}" destId="{3CD5C9AE-6558-4E28-8191-D3EE2234ED87}" srcOrd="11" destOrd="0" presId="urn:microsoft.com/office/officeart/2005/8/layout/cycle5"/>
    <dgm:cxn modelId="{14ABA54B-CF10-4B69-A6E8-85F4C663CADE}" type="presParOf" srcId="{C9A3C7C7-227C-4198-A7B6-48BD9D38646E}" destId="{97839C70-FDC1-4830-8DEF-42E4C1F8B088}" srcOrd="12" destOrd="0" presId="urn:microsoft.com/office/officeart/2005/8/layout/cycle5"/>
    <dgm:cxn modelId="{6702A186-FEEE-4937-ADF5-66852CFFE082}" type="presParOf" srcId="{C9A3C7C7-227C-4198-A7B6-48BD9D38646E}" destId="{5A89989E-9B37-4B38-B0B9-BF328BEFF641}" srcOrd="13" destOrd="0" presId="urn:microsoft.com/office/officeart/2005/8/layout/cycle5"/>
    <dgm:cxn modelId="{C5EAC0C7-FF74-4372-94EE-E56594D9B5DD}" type="presParOf" srcId="{C9A3C7C7-227C-4198-A7B6-48BD9D38646E}" destId="{E1ADFEDD-F70B-4A9D-8738-3EA77A4BCC00}" srcOrd="14" destOrd="0" presId="urn:microsoft.com/office/officeart/2005/8/layout/cycle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9CD28-93D5-465C-B5C2-A8DF7A63D3A4}">
      <dsp:nvSpPr>
        <dsp:cNvPr id="0" name=""/>
        <dsp:cNvSpPr/>
      </dsp:nvSpPr>
      <dsp:spPr>
        <a:xfrm>
          <a:off x="4179088" y="432055"/>
          <a:ext cx="1859664" cy="7661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Αγορά</a:t>
          </a:r>
          <a:r>
            <a:rPr lang="el-GR" sz="1700" kern="1200" baseline="0" dirty="0" smtClean="0"/>
            <a:t> και χρήση προϊόντων</a:t>
          </a:r>
          <a:endParaRPr lang="el-GR" sz="1700" kern="1200" dirty="0"/>
        </a:p>
      </dsp:txBody>
      <dsp:txXfrm>
        <a:off x="4216487" y="469454"/>
        <a:ext cx="1784866" cy="691328"/>
      </dsp:txXfrm>
    </dsp:sp>
    <dsp:sp modelId="{27937569-5B59-4559-983A-B47EE9A49437}">
      <dsp:nvSpPr>
        <dsp:cNvPr id="0" name=""/>
        <dsp:cNvSpPr/>
      </dsp:nvSpPr>
      <dsp:spPr>
        <a:xfrm>
          <a:off x="1756169" y="460722"/>
          <a:ext cx="4239652" cy="4239652"/>
        </a:xfrm>
        <a:custGeom>
          <a:avLst/>
          <a:gdLst/>
          <a:ahLst/>
          <a:cxnLst/>
          <a:rect l="0" t="0" r="0" b="0"/>
          <a:pathLst>
            <a:path>
              <a:moveTo>
                <a:pt x="3883395" y="943609"/>
              </a:moveTo>
              <a:arcTo wR="2119826" hR="2119826" stAng="19577916" swAng="1294052"/>
            </a:path>
          </a:pathLst>
        </a:custGeom>
        <a:noFill/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E7BB0-9808-4B4F-8C15-3669904F66C2}">
      <dsp:nvSpPr>
        <dsp:cNvPr id="0" name=""/>
        <dsp:cNvSpPr/>
      </dsp:nvSpPr>
      <dsp:spPr>
        <a:xfrm>
          <a:off x="4760426" y="2390850"/>
          <a:ext cx="2427207" cy="993527"/>
        </a:xfrm>
        <a:prstGeom prst="roundRect">
          <a:avLst/>
        </a:prstGeom>
        <a:solidFill>
          <a:schemeClr val="accent2">
            <a:hueOff val="-4331455"/>
            <a:satOff val="3914"/>
            <a:lumOff val="4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Άχρηστα υλικά  στους συμβατικούς κάδους απορριμμάτων</a:t>
          </a:r>
          <a:br>
            <a:rPr lang="el-GR" sz="1600" kern="1200" dirty="0" smtClean="0"/>
          </a:br>
          <a:endParaRPr lang="el-GR" sz="1300" kern="1200" dirty="0"/>
        </a:p>
      </dsp:txBody>
      <dsp:txXfrm>
        <a:off x="4808926" y="2439350"/>
        <a:ext cx="2330207" cy="896527"/>
      </dsp:txXfrm>
    </dsp:sp>
    <dsp:sp modelId="{14483558-60BE-40FB-8D17-22B3FBD256D5}">
      <dsp:nvSpPr>
        <dsp:cNvPr id="0" name=""/>
        <dsp:cNvSpPr/>
      </dsp:nvSpPr>
      <dsp:spPr>
        <a:xfrm>
          <a:off x="2074539" y="-60046"/>
          <a:ext cx="4239652" cy="4239652"/>
        </a:xfrm>
        <a:custGeom>
          <a:avLst/>
          <a:gdLst/>
          <a:ahLst/>
          <a:cxnLst/>
          <a:rect l="0" t="0" r="0" b="0"/>
          <a:pathLst>
            <a:path>
              <a:moveTo>
                <a:pt x="3594014" y="3643122"/>
              </a:moveTo>
              <a:arcTo wR="2119826" hR="2119826" stAng="2756315" swAng="1346260"/>
            </a:path>
          </a:pathLst>
        </a:custGeom>
        <a:noFill/>
        <a:ln w="12000" cap="flat" cmpd="sng" algn="ctr">
          <a:solidFill>
            <a:schemeClr val="accent2">
              <a:hueOff val="-4331455"/>
              <a:satOff val="3914"/>
              <a:lumOff val="44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5FDD4-BF2E-44E2-A049-4798863CAD37}">
      <dsp:nvSpPr>
        <dsp:cNvPr id="0" name=""/>
        <dsp:cNvSpPr/>
      </dsp:nvSpPr>
      <dsp:spPr>
        <a:xfrm>
          <a:off x="2738932" y="3887153"/>
          <a:ext cx="1981078" cy="1081398"/>
        </a:xfrm>
        <a:prstGeom prst="roundRect">
          <a:avLst/>
        </a:prstGeom>
        <a:solidFill>
          <a:schemeClr val="accent2">
            <a:hueOff val="-8662909"/>
            <a:satOff val="7828"/>
            <a:lumOff val="8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Παραλαβή σκουπιδιών από το απορριμματοφόρο</a:t>
          </a:r>
          <a:endParaRPr lang="el-GR" sz="1700" kern="1200" dirty="0"/>
        </a:p>
      </dsp:txBody>
      <dsp:txXfrm>
        <a:off x="2791721" y="3939942"/>
        <a:ext cx="1875500" cy="975820"/>
      </dsp:txXfrm>
    </dsp:sp>
    <dsp:sp modelId="{886EC2A1-209D-4F76-B90E-83A777824F33}">
      <dsp:nvSpPr>
        <dsp:cNvPr id="0" name=""/>
        <dsp:cNvSpPr/>
      </dsp:nvSpPr>
      <dsp:spPr>
        <a:xfrm>
          <a:off x="1101924" y="-17149"/>
          <a:ext cx="4239652" cy="4239652"/>
        </a:xfrm>
        <a:custGeom>
          <a:avLst/>
          <a:gdLst/>
          <a:ahLst/>
          <a:cxnLst/>
          <a:rect l="0" t="0" r="0" b="0"/>
          <a:pathLst>
            <a:path>
              <a:moveTo>
                <a:pt x="1358145" y="4098084"/>
              </a:moveTo>
              <a:arcTo wR="2119826" hR="2119826" stAng="6663480" swAng="1470160"/>
            </a:path>
          </a:pathLst>
        </a:custGeom>
        <a:noFill/>
        <a:ln w="12000" cap="flat" cmpd="sng" algn="ctr">
          <a:solidFill>
            <a:schemeClr val="accent2">
              <a:hueOff val="-8662909"/>
              <a:satOff val="7828"/>
              <a:lumOff val="88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87AE7-4CF9-414F-B98C-5EC43106CED5}">
      <dsp:nvSpPr>
        <dsp:cNvPr id="0" name=""/>
        <dsp:cNvSpPr/>
      </dsp:nvSpPr>
      <dsp:spPr>
        <a:xfrm>
          <a:off x="578702" y="2304251"/>
          <a:ext cx="1631900" cy="1060735"/>
        </a:xfrm>
        <a:prstGeom prst="roundRect">
          <a:avLst/>
        </a:prstGeom>
        <a:solidFill>
          <a:schemeClr val="accent2">
            <a:hueOff val="-12994363"/>
            <a:satOff val="11743"/>
            <a:lumOff val="13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 Πηγαίνουν στο ΣΜΑ για μεταφόρτωση </a:t>
          </a:r>
        </a:p>
      </dsp:txBody>
      <dsp:txXfrm>
        <a:off x="630483" y="2356032"/>
        <a:ext cx="1528338" cy="957173"/>
      </dsp:txXfrm>
    </dsp:sp>
    <dsp:sp modelId="{3CD5C9AE-6558-4E28-8191-D3EE2234ED87}">
      <dsp:nvSpPr>
        <dsp:cNvPr id="0" name=""/>
        <dsp:cNvSpPr/>
      </dsp:nvSpPr>
      <dsp:spPr>
        <a:xfrm>
          <a:off x="1396420" y="156042"/>
          <a:ext cx="4239652" cy="4239652"/>
        </a:xfrm>
        <a:custGeom>
          <a:avLst/>
          <a:gdLst/>
          <a:ahLst/>
          <a:cxnLst/>
          <a:rect l="0" t="0" r="0" b="0"/>
          <a:pathLst>
            <a:path>
              <a:moveTo>
                <a:pt x="5442" y="1968017"/>
              </a:moveTo>
              <a:arcTo wR="2119826" hR="2119826" stAng="11046401" swAng="888548"/>
            </a:path>
          </a:pathLst>
        </a:custGeom>
        <a:noFill/>
        <a:ln w="12000" cap="flat" cmpd="sng" algn="ctr">
          <a:solidFill>
            <a:schemeClr val="accent2">
              <a:hueOff val="-12994363"/>
              <a:satOff val="11743"/>
              <a:lumOff val="132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39C70-FDC1-4830-8DEF-42E4C1F8B088}">
      <dsp:nvSpPr>
        <dsp:cNvPr id="0" name=""/>
        <dsp:cNvSpPr/>
      </dsp:nvSpPr>
      <dsp:spPr>
        <a:xfrm>
          <a:off x="1154757" y="360035"/>
          <a:ext cx="1631900" cy="1060735"/>
        </a:xfrm>
        <a:prstGeom prst="roundRect">
          <a:avLst/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Και τέλος στο ΧΥΤΑ  για ταφή</a:t>
          </a:r>
          <a:endParaRPr lang="el-GR" sz="1700" kern="1200" dirty="0"/>
        </a:p>
      </dsp:txBody>
      <dsp:txXfrm>
        <a:off x="1206538" y="411816"/>
        <a:ext cx="1528338" cy="957173"/>
      </dsp:txXfrm>
    </dsp:sp>
    <dsp:sp modelId="{E1ADFEDD-F70B-4A9D-8738-3EA77A4BCC00}">
      <dsp:nvSpPr>
        <dsp:cNvPr id="0" name=""/>
        <dsp:cNvSpPr/>
      </dsp:nvSpPr>
      <dsp:spPr>
        <a:xfrm>
          <a:off x="1376872" y="224773"/>
          <a:ext cx="4239652" cy="4239652"/>
        </a:xfrm>
        <a:custGeom>
          <a:avLst/>
          <a:gdLst/>
          <a:ahLst/>
          <a:cxnLst/>
          <a:rect l="0" t="0" r="0" b="0"/>
          <a:pathLst>
            <a:path>
              <a:moveTo>
                <a:pt x="1693571" y="43297"/>
              </a:moveTo>
              <a:arcTo wR="2119826" hR="2119826" stAng="15503992" swAng="1690242"/>
            </a:path>
          </a:pathLst>
        </a:custGeom>
        <a:noFill/>
        <a:ln w="12000" cap="flat" cmpd="sng" algn="ctr">
          <a:solidFill>
            <a:schemeClr val="accent2">
              <a:hueOff val="-17325818"/>
              <a:satOff val="15657"/>
              <a:lumOff val="176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9082C-1525-4E55-B0B1-22878F488B02}" type="datetimeFigureOut">
              <a:rPr lang="el-GR" smtClean="0"/>
              <a:pPr/>
              <a:t>3/2/2014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934F5-15C0-4559-8EEA-DA9DA9DCD0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211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934F5-15C0-4559-8EEA-DA9DA9DCD05C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34082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934F5-15C0-4559-8EEA-DA9DA9DCD05C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7E2CA2-4969-4591-81C8-2BBB70F9321C}" type="datetimeFigureOut">
              <a:rPr lang="el-GR" smtClean="0"/>
              <a:pPr/>
              <a:t>3/2/2014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9C68ED-C534-4082-A61C-46C669ADFAF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Ορθογώνιο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Ορθογώνιο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Ορθογώνιο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Ορθογώνιο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Ορθογώνιο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56" name="Ορθογώνιο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Ορθογώνιο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Ορθογώνιο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Ορθογώνιο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7E2CA2-4969-4591-81C8-2BBB70F9321C}" type="datetimeFigureOut">
              <a:rPr lang="el-GR" smtClean="0"/>
              <a:pPr/>
              <a:t>3/2/2014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9C68ED-C534-4082-A61C-46C669ADFA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7E2CA2-4969-4591-81C8-2BBB70F9321C}" type="datetimeFigureOut">
              <a:rPr lang="el-GR" smtClean="0"/>
              <a:pPr/>
              <a:t>3/2/2014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9C68ED-C534-4082-A61C-46C669ADFA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7E2CA2-4969-4591-81C8-2BBB70F9321C}" type="datetimeFigureOut">
              <a:rPr lang="el-GR" smtClean="0"/>
              <a:pPr/>
              <a:t>3/2/2014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9C68ED-C534-4082-A61C-46C669ADFA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Ελεύθερη σχεδίαση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Ελεύθερη σχεδίαση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Ελεύθερη σχεδίαση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Ελεύθερη σχεδίαση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Ελεύθερη σχεδίαση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Ελεύθερη σχεδίαση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Ελεύθερη σχεδίαση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Ελεύθερη σχεδίαση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Ελεύθερη σχεδίαση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Ελεύθερη σχεδίαση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Ελεύθερη σχεδίαση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Ελεύθερη σχεδίαση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Ελεύθερη σχεδίαση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Ελεύθερη σχεδίαση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Ελεύθερη σχεδίαση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7E2CA2-4969-4591-81C8-2BBB70F9321C}" type="datetimeFigureOut">
              <a:rPr lang="el-GR" smtClean="0"/>
              <a:pPr/>
              <a:t>3/2/2014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9C68ED-C534-4082-A61C-46C669ADFAF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Ορθογώνιο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Ορθογώνιο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Ορθογώνιο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7E2CA2-4969-4591-81C8-2BBB70F9321C}" type="datetimeFigureOut">
              <a:rPr lang="el-GR" smtClean="0"/>
              <a:pPr/>
              <a:t>3/2/2014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9C68ED-C534-4082-A61C-46C669ADFA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7E2CA2-4969-4591-81C8-2BBB70F9321C}" type="datetimeFigureOut">
              <a:rPr lang="el-GR" smtClean="0"/>
              <a:pPr/>
              <a:t>3/2/2014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9C68ED-C534-4082-A61C-46C669ADFAF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Ορθογώνιο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Ορθογώνιο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Ορθογώνιο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Ορθογώνιο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Ορθογώνιο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Ορθογώνιο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Ορθογώνιο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Ορθογώνιο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Ορθογώνιο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7E2CA2-4969-4591-81C8-2BBB70F9321C}" type="datetimeFigureOut">
              <a:rPr lang="el-GR" smtClean="0"/>
              <a:pPr/>
              <a:t>3/2/2014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9C68ED-C534-4082-A61C-46C669ADFA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7E2CA2-4969-4591-81C8-2BBB70F9321C}" type="datetimeFigureOut">
              <a:rPr lang="el-GR" smtClean="0"/>
              <a:pPr/>
              <a:t>3/2/2014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9C68ED-C534-4082-A61C-46C669ADFA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7E2CA2-4969-4591-81C8-2BBB70F9321C}" type="datetimeFigureOut">
              <a:rPr lang="el-GR" smtClean="0"/>
              <a:pPr/>
              <a:t>3/2/2014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9C68ED-C534-4082-A61C-46C669ADFA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Ευθεία γραμμή σύνδεσης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Ομάδα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Ευθεία γραμμή σύνδεσης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grpSp>
        <p:nvGrpSpPr>
          <p:cNvPr id="14" name="Ομάδα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Ευθεία γραμμή σύνδεσης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Ομάδα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Ευθεία γραμμή σύνδεσης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F7E2CA2-4969-4591-81C8-2BBB70F9321C}" type="datetimeFigureOut">
              <a:rPr lang="el-GR" smtClean="0"/>
              <a:pPr/>
              <a:t>3/2/2014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69C68ED-C534-4082-A61C-46C669ADFA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Ορθογώνιο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Ορθογώνιο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Ορθογώνιο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Ορθογώνιο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F7E2CA2-4969-4591-81C8-2BBB70F9321C}" type="datetimeFigureOut">
              <a:rPr lang="el-GR" smtClean="0"/>
              <a:pPr/>
              <a:t>3/2/2014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69C68ED-C534-4082-A61C-46C669ADFAF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32" Type="http://schemas.openxmlformats.org/officeDocument/2006/relationships/image" Target="../media/image31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Εικόνα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36" y="1881600"/>
            <a:ext cx="2156413" cy="1534692"/>
          </a:xfrm>
          <a:prstGeom prst="rect">
            <a:avLst/>
          </a:prstGeom>
        </p:spPr>
      </p:pic>
      <p:pic>
        <p:nvPicPr>
          <p:cNvPr id="38" name="Εικόνα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69" y="1"/>
            <a:ext cx="1876612" cy="137463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47" y="-2"/>
            <a:ext cx="1729406" cy="191683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35" y="1372219"/>
            <a:ext cx="1876612" cy="108922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157" y="5228893"/>
            <a:ext cx="2511044" cy="167402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76" y="5483369"/>
            <a:ext cx="2789435" cy="137463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44" y="1374632"/>
            <a:ext cx="2582693" cy="1605761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33" y="2675437"/>
            <a:ext cx="1729281" cy="920786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1" y="5672283"/>
            <a:ext cx="1330648" cy="1195899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75" y="-2"/>
            <a:ext cx="2472568" cy="1468515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83" y="4489651"/>
            <a:ext cx="1482241" cy="99377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10" y="5483369"/>
            <a:ext cx="1336263" cy="1382005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141" y="26166"/>
            <a:ext cx="1674923" cy="1098578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80" y="3023772"/>
            <a:ext cx="1364336" cy="1162212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53" y="1124744"/>
            <a:ext cx="1544002" cy="1027463"/>
          </a:xfrm>
          <a:prstGeom prst="rect">
            <a:avLst/>
          </a:prstGeom>
        </p:spPr>
      </p:pic>
      <p:pic>
        <p:nvPicPr>
          <p:cNvPr id="21" name="Εικόνα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19" y="26165"/>
            <a:ext cx="1818999" cy="1098579"/>
          </a:xfrm>
          <a:prstGeom prst="rect">
            <a:avLst/>
          </a:prstGeom>
        </p:spPr>
      </p:pic>
      <p:pic>
        <p:nvPicPr>
          <p:cNvPr id="23" name="Εικόνα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87" y="3200708"/>
            <a:ext cx="2401726" cy="1372218"/>
          </a:xfrm>
          <a:prstGeom prst="rect">
            <a:avLst/>
          </a:prstGeom>
        </p:spPr>
      </p:pic>
      <p:pic>
        <p:nvPicPr>
          <p:cNvPr id="24" name="Εικόνα 2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250" y="1035373"/>
            <a:ext cx="1678750" cy="943244"/>
          </a:xfrm>
          <a:prstGeom prst="rect">
            <a:avLst/>
          </a:prstGeom>
        </p:spPr>
      </p:pic>
      <p:pic>
        <p:nvPicPr>
          <p:cNvPr id="25" name="Εικόνα 2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28" y="2669041"/>
            <a:ext cx="1670938" cy="1027463"/>
          </a:xfrm>
          <a:prstGeom prst="rect">
            <a:avLst/>
          </a:prstGeom>
        </p:spPr>
      </p:pic>
      <p:pic>
        <p:nvPicPr>
          <p:cNvPr id="30" name="Εικόνα 2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49" y="2182568"/>
            <a:ext cx="1554443" cy="898328"/>
          </a:xfrm>
          <a:prstGeom prst="rect">
            <a:avLst/>
          </a:prstGeom>
        </p:spPr>
      </p:pic>
      <p:pic>
        <p:nvPicPr>
          <p:cNvPr id="31" name="Εικόνα 3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16" y="4344648"/>
            <a:ext cx="1624706" cy="1138778"/>
          </a:xfrm>
          <a:prstGeom prst="rect">
            <a:avLst/>
          </a:prstGeom>
        </p:spPr>
      </p:pic>
      <p:pic>
        <p:nvPicPr>
          <p:cNvPr id="33" name="Εικόνα 3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4217"/>
            <a:ext cx="1549616" cy="1021848"/>
          </a:xfrm>
          <a:prstGeom prst="rect">
            <a:avLst/>
          </a:prstGeom>
        </p:spPr>
      </p:pic>
      <p:pic>
        <p:nvPicPr>
          <p:cNvPr id="35" name="Εικόνα 3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011" y="5290825"/>
            <a:ext cx="1207128" cy="1567175"/>
          </a:xfrm>
          <a:prstGeom prst="rect">
            <a:avLst/>
          </a:prstGeom>
        </p:spPr>
      </p:pic>
      <p:pic>
        <p:nvPicPr>
          <p:cNvPr id="36" name="Εικόνα 3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22" y="1978617"/>
            <a:ext cx="1807886" cy="875870"/>
          </a:xfrm>
          <a:prstGeom prst="rect">
            <a:avLst/>
          </a:prstGeom>
        </p:spPr>
      </p:pic>
      <p:pic>
        <p:nvPicPr>
          <p:cNvPr id="37" name="Εικόνα 3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31" y="1916834"/>
            <a:ext cx="1544002" cy="1164062"/>
          </a:xfrm>
          <a:prstGeom prst="rect">
            <a:avLst/>
          </a:prstGeom>
        </p:spPr>
      </p:pic>
      <p:pic>
        <p:nvPicPr>
          <p:cNvPr id="39" name="Εικόνα 3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364" y="4129606"/>
            <a:ext cx="1454169" cy="1089223"/>
          </a:xfrm>
          <a:prstGeom prst="rect">
            <a:avLst/>
          </a:prstGeom>
        </p:spPr>
      </p:pic>
      <p:pic>
        <p:nvPicPr>
          <p:cNvPr id="40" name="Εικόνα 3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80" y="4344648"/>
            <a:ext cx="1487856" cy="1165957"/>
          </a:xfrm>
          <a:prstGeom prst="rect">
            <a:avLst/>
          </a:prstGeom>
        </p:spPr>
      </p:pic>
      <p:pic>
        <p:nvPicPr>
          <p:cNvPr id="41" name="Εικόνα 40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92" y="3670472"/>
            <a:ext cx="1793605" cy="1597633"/>
          </a:xfrm>
          <a:prstGeom prst="rect">
            <a:avLst/>
          </a:prstGeom>
        </p:spPr>
      </p:pic>
      <p:pic>
        <p:nvPicPr>
          <p:cNvPr id="43" name="Εικόνα 4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48" y="2847798"/>
            <a:ext cx="2401726" cy="1496850"/>
          </a:xfrm>
          <a:prstGeom prst="rect">
            <a:avLst/>
          </a:prstGeom>
        </p:spPr>
      </p:pic>
      <p:pic>
        <p:nvPicPr>
          <p:cNvPr id="45" name="Εικόνα 4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91" y="3570825"/>
            <a:ext cx="1658439" cy="1089223"/>
          </a:xfrm>
          <a:prstGeom prst="rect">
            <a:avLst/>
          </a:prstGeom>
        </p:spPr>
      </p:pic>
      <p:sp>
        <p:nvSpPr>
          <p:cNvPr id="51" name="Ορθογώνιο 50"/>
          <p:cNvSpPr/>
          <p:nvPr/>
        </p:nvSpPr>
        <p:spPr>
          <a:xfrm>
            <a:off x="-104686" y="2152207"/>
            <a:ext cx="856145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ΚΥΚΛΟΣ ΖΩΗΣ ΤΩΝ ΑΠΟΡΡΙΜΜΑΤΩΝ</a:t>
            </a:r>
          </a:p>
          <a:p>
            <a:pPr algn="ctr"/>
            <a:r>
              <a:rPr lang="el-G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ΧΥΤΑ - ΣΜΑ ΕΥΚΑΡΠΙΑΣ</a:t>
            </a:r>
            <a:endParaRPr lang="el-GR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2" name="Ορθογώνιο 51"/>
          <p:cNvSpPr/>
          <p:nvPr/>
        </p:nvSpPr>
        <p:spPr>
          <a:xfrm>
            <a:off x="-57444" y="439556"/>
            <a:ext cx="83945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l-GR" sz="3600" dirty="0">
              <a:ln w="18415" cmpd="sng">
                <a:solidFill>
                  <a:schemeClr val="bg2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3" name="Ορθογώνιο 52"/>
          <p:cNvSpPr/>
          <p:nvPr/>
        </p:nvSpPr>
        <p:spPr>
          <a:xfrm>
            <a:off x="287983" y="892224"/>
            <a:ext cx="750638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Α’ ΛΥΚΕΙΟΥ</a:t>
            </a:r>
          </a:p>
          <a:p>
            <a:pPr algn="ctr"/>
            <a:r>
              <a:rPr lang="el-GR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ΕΡΕΥΝΗΤΙΚΗ ΕΡΓΑΣΙΑ (</a:t>
            </a:r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PROJECT 6)</a:t>
            </a:r>
            <a:endParaRPr lang="el-GR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712787" y="4294482"/>
            <a:ext cx="52242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Ομάδα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:HUMAN  TARGET</a:t>
            </a:r>
            <a:endParaRPr lang="el-GR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6641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59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1300"/>
                                  </p:stCondLst>
                                  <p:iterate type="lt">
                                    <p:tmPct val="159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167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6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6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3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3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3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1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1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3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3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uiExpand="1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642918"/>
            <a:ext cx="7772400" cy="914400"/>
          </a:xfrm>
        </p:spPr>
        <p:txBody>
          <a:bodyPr/>
          <a:lstStyle/>
          <a:p>
            <a:r>
              <a:rPr lang="el-GR" dirty="0" smtClean="0"/>
              <a:t>Το Δίκτυο 50 είναι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85786" y="1571612"/>
            <a:ext cx="7772400" cy="1931192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Ένα δίκτυο 50 συλλόγων και φορέων ΚΑΤΆ</a:t>
            </a:r>
          </a:p>
          <a:p>
            <a:pPr>
              <a:buNone/>
            </a:pPr>
            <a:r>
              <a:rPr lang="el-GR" dirty="0" smtClean="0"/>
              <a:t>της κατασκευής και </a:t>
            </a:r>
            <a:r>
              <a:rPr lang="el-GR" dirty="0" err="1" smtClean="0"/>
              <a:t>χωροθέτησης</a:t>
            </a:r>
            <a:r>
              <a:rPr lang="el-GR" dirty="0" smtClean="0"/>
              <a:t> του ΣΜΑ</a:t>
            </a:r>
          </a:p>
          <a:p>
            <a:pPr>
              <a:buNone/>
            </a:pPr>
            <a:r>
              <a:rPr lang="el-GR" dirty="0" smtClean="0"/>
              <a:t>Ευκαρπίας δίπλα στο ΤΙΤΑΝ</a:t>
            </a:r>
            <a:endParaRPr lang="el-GR" dirty="0"/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571472" y="34290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Δίκτυο 50 υποστηρίζει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l-GR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928662" y="4926808"/>
            <a:ext cx="7772400" cy="1931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el-G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571472" y="4214818"/>
            <a:ext cx="7772400" cy="1931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el-G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571472" y="4357694"/>
            <a:ext cx="9358378" cy="193119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el-GR" sz="3200" b="1" dirty="0" smtClean="0"/>
              <a:t>ΔΕΝ ΥΠΑΡΧΕΙ ΚΑΝΕΝΑΣ ΣΧΕΔΙΑΣΜΟΣ ΓΙΑ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el-GR" sz="3200" b="1" dirty="0" smtClean="0"/>
              <a:t>ΤΗΝ ΟΡΘΗ ΔΙΑΧΕΙΡΙΣΗ ΤΩΝ ΣΚΟΥΠΙΔΙΩΝ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el-GR" sz="3200" b="1" dirty="0" smtClean="0"/>
              <a:t>ΣΤΗ ΘΕΣΣΑΛΟΝΙΚΗ και την ΚΕΝΤΡΙΚΗ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el-GR" sz="3200" b="1" dirty="0" smtClean="0"/>
              <a:t>ΜΑΚΕΔΟΝΙΑ.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42910" y="714356"/>
            <a:ext cx="79295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 smtClean="0"/>
              <a:t>Η λύση για το πρόβλημα μας είναι η ΟΡΘΟΛΟΓΙΚΗ ΔΙΑΧΕΙΡΙΣΗ</a:t>
            </a:r>
            <a:endParaRPr lang="el-GR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-24601"/>
            <a:ext cx="5364087" cy="733793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41806" y="-35479"/>
            <a:ext cx="5845854" cy="8314656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9418240" cy="1908824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Ορθολογική διαχείριση</a:t>
            </a:r>
            <a:r>
              <a:rPr lang="el-GR" b="1" dirty="0">
                <a:solidFill>
                  <a:schemeClr val="tx1"/>
                </a:solidFill>
              </a:rPr>
              <a:t/>
            </a:r>
            <a:br>
              <a:rPr lang="el-GR" b="1" dirty="0">
                <a:solidFill>
                  <a:schemeClr val="tx1"/>
                </a:solidFill>
              </a:rPr>
            </a:br>
            <a:r>
              <a:rPr lang="el-GR" b="1" dirty="0" smtClean="0">
                <a:solidFill>
                  <a:schemeClr val="tx1"/>
                </a:solidFill>
              </a:rPr>
              <a:t> (ανακύκλωση </a:t>
            </a:r>
            <a:r>
              <a:rPr lang="el-GR" b="1" dirty="0">
                <a:solidFill>
                  <a:schemeClr val="tx1"/>
                </a:solidFill>
              </a:rPr>
              <a:t>ή </a:t>
            </a:r>
            <a:r>
              <a:rPr lang="el-GR" b="1" dirty="0" err="1">
                <a:solidFill>
                  <a:schemeClr val="tx1"/>
                </a:solidFill>
              </a:rPr>
              <a:t>κομποστοποίηση</a:t>
            </a:r>
            <a:r>
              <a:rPr lang="el-GR" b="1" dirty="0">
                <a:solidFill>
                  <a:schemeClr val="tx1"/>
                </a:solidFill>
              </a:rPr>
              <a:t>)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9612560" y="42931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0809"/>
            <a:ext cx="8358213" cy="734880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8"/>
            <a:ext cx="4643438" cy="6851532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0"/>
            <a:ext cx="4572001" cy="6885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733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92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1619043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-2000296" y="1214422"/>
            <a:ext cx="13177464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230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ΤΕΛΟΣ</a:t>
            </a:r>
            <a:endParaRPr lang="el-GR" sz="23000" b="1" i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2291" y="5013176"/>
            <a:ext cx="5005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err="1" smtClean="0"/>
              <a:t>Πετλάκη</a:t>
            </a:r>
            <a:r>
              <a:rPr lang="el-GR" sz="2400" dirty="0" smtClean="0"/>
              <a:t> Ελευθερία </a:t>
            </a:r>
          </a:p>
          <a:p>
            <a:r>
              <a:rPr lang="el-GR" sz="2400" dirty="0" smtClean="0"/>
              <a:t>Σαββόπουλος Κωνσταντίνος</a:t>
            </a:r>
          </a:p>
          <a:p>
            <a:r>
              <a:rPr lang="el-GR" sz="2400" dirty="0" smtClean="0"/>
              <a:t>Ιακώβου </a:t>
            </a:r>
            <a:r>
              <a:rPr lang="el-GR" sz="2400" dirty="0" err="1" smtClean="0"/>
              <a:t>Ανθούλα</a:t>
            </a:r>
            <a:endParaRPr lang="el-GR" sz="2400" dirty="0" smtClean="0"/>
          </a:p>
          <a:p>
            <a:r>
              <a:rPr lang="el-GR" sz="2400" dirty="0" err="1" smtClean="0"/>
              <a:t>Χονδοματίδης</a:t>
            </a:r>
            <a:r>
              <a:rPr lang="el-GR" sz="2400" dirty="0" smtClean="0"/>
              <a:t> Θησέας</a:t>
            </a: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136258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Κύκλος ζωής απορριμμάτων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7341158"/>
              </p:ext>
            </p:extLst>
          </p:nvPr>
        </p:nvGraphicFramePr>
        <p:xfrm>
          <a:off x="827584" y="1484784"/>
          <a:ext cx="77724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18745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C9CD28-93D5-465C-B5C2-A8DF7A63D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9C9CD28-93D5-465C-B5C2-A8DF7A63D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937569-5B59-4559-983A-B47EE9A49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27937569-5B59-4559-983A-B47EE9A49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EE7BB0-9808-4B4F-8C15-3669904F6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46EE7BB0-9808-4B4F-8C15-3669904F6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483558-60BE-40FB-8D17-22B3FBD25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14483558-60BE-40FB-8D17-22B3FBD25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65FDD4-BF2E-44E2-A049-4798863CA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565FDD4-BF2E-44E2-A049-4798863CA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6EC2A1-209D-4F76-B90E-83A777824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886EC2A1-209D-4F76-B90E-83A777824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D87AE7-4CF9-414F-B98C-5EC43106C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4D87AE7-4CF9-414F-B98C-5EC43106CE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D5C9AE-6558-4E28-8191-D3EE2234E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3CD5C9AE-6558-4E28-8191-D3EE2234E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39C70-FDC1-4830-8DEF-42E4C1F8B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97839C70-FDC1-4830-8DEF-42E4C1F8B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ADFEDD-F70B-4A9D-8738-3EA77A4BC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E1ADFEDD-F70B-4A9D-8738-3EA77A4BC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344816" cy="1080120"/>
          </a:xfrm>
        </p:spPr>
        <p:txBody>
          <a:bodyPr/>
          <a:lstStyle/>
          <a:p>
            <a:r>
              <a:rPr lang="el-GR" b="1" i="1" u="sng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Αγορά και χρήση προϊόντων</a:t>
            </a:r>
            <a:endParaRPr lang="el-GR" b="1" i="1" u="sng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4" y="0"/>
            <a:ext cx="915187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5330" y="4549676"/>
            <a:ext cx="3528392" cy="2308324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προϊόντα που αγοράζουμε και τα  χρησιμοποιούμε ώσπου να μην έχουν καμία αξία για μας, μετατρέπονται σε σκουπίδια.</a:t>
            </a:r>
            <a:endParaRPr lang="el-G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11176" cy="6986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4996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51720" y="10510"/>
            <a:ext cx="7772400" cy="914400"/>
          </a:xfrm>
        </p:spPr>
        <p:txBody>
          <a:bodyPr/>
          <a:lstStyle/>
          <a:p>
            <a:pPr algn="ctr"/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Παραλαβή σκουπιδιών από το απορριμματοφόρο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-108520" y="3905672"/>
            <a:ext cx="4355976" cy="2952328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απορριμματοφόρο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ένα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όχημα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περισυλλογής και μεταφοράς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σκουπιδιών στα </a:t>
            </a:r>
            <a:r>
              <a:rPr lang="el-GR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ΣΜΑ</a:t>
            </a:r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από εκεί στα </a:t>
            </a:r>
            <a:r>
              <a:rPr lang="el-GR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ΧΥΤΑ</a:t>
            </a:r>
            <a:endParaRPr lang="el-GR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4481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900608" y="116632"/>
            <a:ext cx="7772400" cy="914400"/>
          </a:xfrm>
        </p:spPr>
        <p:txBody>
          <a:bodyPr/>
          <a:lstStyle/>
          <a:p>
            <a:pPr algn="ctr"/>
            <a:r>
              <a:rPr lang="el-GR" sz="5400" b="1" dirty="0" smtClean="0">
                <a:solidFill>
                  <a:schemeClr val="bg1"/>
                </a:solidFill>
              </a:rPr>
              <a:t>ΣΜΑ ΕΥΚΑΡΠΙΑΣ</a:t>
            </a:r>
            <a:endParaRPr lang="el-GR" sz="5400" b="1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36096" y="584684"/>
            <a:ext cx="3888432" cy="5688632"/>
          </a:xfrm>
        </p:spPr>
        <p:txBody>
          <a:bodyPr>
            <a:normAutofit fontScale="85000" lnSpcReduction="10000"/>
          </a:bodyPr>
          <a:lstStyle/>
          <a:p>
            <a:r>
              <a:rPr lang="el-GR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</a:t>
            </a:r>
            <a:r>
              <a:rPr lang="el-GR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Σταθμός Μεταφόρτωσης Απορριμμάτων, είναι μια μονάδα στην οποία μεταφέρονται τα απορρίμματα μιας περιοχής, ή γειτονικών περιοχών, συμπιέζονται για να πιάνουν λιγότερο χώρο, και στη συνέχεια μεταφορτώνονται σε μεγάλα κοντέινερ με προορισμό τους ΧΥΤΑ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" y="1052736"/>
            <a:ext cx="5938327" cy="5805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0834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9274224" cy="914400"/>
          </a:xfrm>
        </p:spPr>
        <p:txBody>
          <a:bodyPr/>
          <a:lstStyle/>
          <a:p>
            <a:r>
              <a:rPr lang="el-GR" sz="3600" dirty="0" smtClean="0"/>
              <a:t>Τι είναι το ΣΜΑ και που χρησιμεύει</a:t>
            </a:r>
            <a:r>
              <a:rPr lang="en-US" sz="3600" dirty="0"/>
              <a:t>;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Ο Σταθμός Μεταφόρτωσης Απορριμμάτων της Ευκαρπίας θα καταλαμβάνει έκταση 100 στρεμμάτων που αποχαρακτηρίστηκε από αναδασωτέα , στο οποίο θα μεταφορτώνονται όλα τα σκουπίδια των δήμων της δυτικής Θεσσαλονίκης.</a:t>
            </a:r>
          </a:p>
          <a:p>
            <a:r>
              <a:rPr lang="el-GR" dirty="0" smtClean="0"/>
              <a:t>Η χρησιμότητα του είναι μηδενική , με τις ευρωπαϊκές οδηγίες να επιπλήττουν συνεχώς για δραστική μείωση των απορριμμάτων στη Ελλάδα μέσω της ορθής διαχείρισης τους.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634033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834064" cy="1188744"/>
          </a:xfrm>
        </p:spPr>
        <p:txBody>
          <a:bodyPr/>
          <a:lstStyle/>
          <a:p>
            <a:r>
              <a:rPr lang="el-GR" sz="3600" dirty="0" smtClean="0"/>
              <a:t>Μήπως θα επιβαρύνει την ήδη βεβαρημένη περιοχή</a:t>
            </a:r>
            <a:r>
              <a:rPr lang="en-US" sz="3600" dirty="0" smtClean="0"/>
              <a:t>;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4400" y="1783560"/>
            <a:ext cx="8050088" cy="488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 TITAN</a:t>
            </a:r>
          </a:p>
          <a:p>
            <a:r>
              <a:rPr lang="en-US" dirty="0" smtClean="0"/>
              <a:t>H </a:t>
            </a:r>
            <a:r>
              <a:rPr lang="el-GR" dirty="0" smtClean="0"/>
              <a:t>Μακεδονική </a:t>
            </a:r>
            <a:r>
              <a:rPr lang="el-GR" dirty="0" err="1" smtClean="0"/>
              <a:t>Ασβεστοποιία</a:t>
            </a:r>
            <a:r>
              <a:rPr lang="el-GR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Hellas </a:t>
            </a:r>
            <a:r>
              <a:rPr lang="el-GR" dirty="0" smtClean="0"/>
              <a:t>και η πρώην ΔΙΑΝΑ</a:t>
            </a:r>
          </a:p>
          <a:p>
            <a:r>
              <a:rPr lang="el-GR" dirty="0" smtClean="0"/>
              <a:t>Η παλιά </a:t>
            </a:r>
            <a:r>
              <a:rPr lang="el-GR" dirty="0" err="1" smtClean="0"/>
              <a:t>χωματερήτου</a:t>
            </a:r>
            <a:r>
              <a:rPr lang="el-GR" dirty="0" smtClean="0"/>
              <a:t> </a:t>
            </a:r>
            <a:r>
              <a:rPr lang="el-GR" dirty="0" err="1" smtClean="0"/>
              <a:t>Δερβενίου</a:t>
            </a:r>
            <a:r>
              <a:rPr lang="el-GR" dirty="0" smtClean="0"/>
              <a:t> ,ρυπαίνοντας με πολλά </a:t>
            </a:r>
            <a:r>
              <a:rPr lang="el-GR" dirty="0" err="1" smtClean="0"/>
              <a:t>κυβικα</a:t>
            </a:r>
            <a:r>
              <a:rPr lang="el-GR" dirty="0" smtClean="0"/>
              <a:t> μέτρα ‘</a:t>
            </a:r>
            <a:r>
              <a:rPr lang="el-GR" dirty="0" err="1" smtClean="0"/>
              <a:t>σκουπιδόζουμο</a:t>
            </a:r>
            <a:r>
              <a:rPr lang="el-GR" dirty="0" smtClean="0"/>
              <a:t>’ τη γη μας</a:t>
            </a:r>
          </a:p>
          <a:p>
            <a:r>
              <a:rPr lang="el-GR" dirty="0" smtClean="0"/>
              <a:t>Οι μανάδες </a:t>
            </a:r>
            <a:r>
              <a:rPr lang="el-GR" dirty="0" err="1" smtClean="0"/>
              <a:t>επεξεργασιάς</a:t>
            </a:r>
            <a:r>
              <a:rPr lang="el-GR" dirty="0" smtClean="0"/>
              <a:t> επικίνδυνων αποβλήτων και οι παράνομες μονάδες επεξεργασίας συσσωρευτών μολύβδου και λαδιών</a:t>
            </a:r>
          </a:p>
          <a:p>
            <a:r>
              <a:rPr lang="el-GR" dirty="0" smtClean="0"/>
              <a:t>Οι 3 </a:t>
            </a:r>
            <a:r>
              <a:rPr lang="el-GR" dirty="0" err="1" smtClean="0"/>
              <a:t>δρομοι</a:t>
            </a:r>
            <a:r>
              <a:rPr lang="el-GR" dirty="0" smtClean="0"/>
              <a:t> εθνικής εμβέλειας που μας περικυκλώνουν</a:t>
            </a:r>
          </a:p>
          <a:p>
            <a:r>
              <a:rPr lang="el-GR" dirty="0" smtClean="0"/>
              <a:t>Τα ανεξέλεγκτα ιδιωτικά ΚΔΑΥ και ΣΜΑ</a:t>
            </a:r>
          </a:p>
          <a:p>
            <a:r>
              <a:rPr lang="el-GR" dirty="0" smtClean="0"/>
              <a:t>Δεκάδες μετρήσεις ΡΜ10 το χρόνο πάνω από τα όρια</a:t>
            </a:r>
          </a:p>
          <a:p>
            <a:r>
              <a:rPr lang="el-GR" dirty="0" smtClean="0"/>
              <a:t>Η εντονότατη ηχορύπανση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475656" y="2852936"/>
            <a:ext cx="6633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Εδώ όπου δεσπόζουν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el-G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0265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971600" y="1523494"/>
            <a:ext cx="1869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ΧΥΤΑ</a:t>
            </a:r>
            <a:endParaRPr lang="el-GR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433" y="620688"/>
            <a:ext cx="4391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Οι Χώροι Υγειονομικής Ταφής Απορριμμάτων (ΧΥΤΑ) είναι χώροι ειδικά διαμορφωμένοι στους οποίους γίνεται η ταφή των απορριμμάτων των πόλεων. 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46166"/>
            <a:ext cx="6303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διαμόρφωση του χώρου των ΧΥΤΑ προβλέπεται να γίνεται με τέτοιο τρόπο ώστε τοξικά, οργανικά και άλλα απόβλητα από το χώρο απόθεσης να μη διαφεύγουν στο γύρω περιβάλλον ή στον υδροφόρο ορίζοντα τυχόν κατοικημένων περιοχών που βρίσκονται σε μικρή απόσταση.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932039" cy="6857999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3717032"/>
            <a:ext cx="4139953" cy="314096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74" y="-25206"/>
            <a:ext cx="4225127" cy="37422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20" y="404664"/>
            <a:ext cx="41847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Αυτό επιτυγχάνεται με τη στεγανοποίηση των απορριμμάτων με τσιμέντο, χώμα, πλαστικές μεμβράνες και άλλα υλικά.</a:t>
            </a:r>
          </a:p>
        </p:txBody>
      </p:sp>
    </p:spTree>
    <p:extLst>
      <p:ext uri="{BB962C8B-B14F-4D97-AF65-F5344CB8AC3E}">
        <p14:creationId xmlns="" xmlns:p14="http://schemas.microsoft.com/office/powerpoint/2010/main" val="1536982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914400"/>
          </a:xfrm>
        </p:spPr>
        <p:txBody>
          <a:bodyPr/>
          <a:lstStyle/>
          <a:p>
            <a:pPr algn="ctr"/>
            <a:r>
              <a:rPr lang="el-GR" dirty="0" smtClean="0"/>
              <a:t>ΧΥΤΑ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71600" y="836712"/>
            <a:ext cx="7772400" cy="205097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l-GR" sz="2400" dirty="0"/>
              <a:t>Η υγειονομική ταφή είναι ένα σύνολο μέτρων και διαδικασιών, που λαμβάνονται στους χώρους τελικής διάθεσης των απορριμμάτων. Αυτά είναι: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204864"/>
            <a:ext cx="85689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Στεγανοποίηση </a:t>
            </a:r>
            <a:r>
              <a:rPr lang="el-GR" sz="2000" dirty="0"/>
              <a:t>του χώρου </a:t>
            </a:r>
            <a:r>
              <a:rPr lang="el-GR" sz="2000" dirty="0" smtClean="0"/>
              <a:t>διάθεσης, </a:t>
            </a:r>
            <a:r>
              <a:rPr lang="el-GR" sz="2000" dirty="0"/>
              <a:t>για την </a:t>
            </a:r>
            <a:r>
              <a:rPr lang="el-GR" sz="2000" dirty="0" smtClean="0"/>
              <a:t>αποφυγή διαρροών </a:t>
            </a:r>
            <a:r>
              <a:rPr lang="el-GR" sz="2000" dirty="0"/>
              <a:t>των </a:t>
            </a:r>
            <a:r>
              <a:rPr lang="el-GR" sz="2000" dirty="0" smtClean="0"/>
              <a:t>στραγγισμάτων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Διασωλήνωση </a:t>
            </a:r>
            <a:r>
              <a:rPr lang="el-GR" sz="2000" dirty="0"/>
              <a:t>του χώρου ταφής, για την ασφαλή διοχέτευση του παραγόμενου βιοαερίου, το οποίο είτε καίγεται είτε αξιοποιείται για την παραγωγή </a:t>
            </a:r>
            <a:r>
              <a:rPr lang="el-GR" sz="2000" dirty="0" smtClean="0"/>
              <a:t>ενέργειας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Ταφή </a:t>
            </a:r>
            <a:r>
              <a:rPr lang="el-GR" sz="2000" dirty="0"/>
              <a:t>των απορριμμάτων με το σύστημα των </a:t>
            </a:r>
            <a:r>
              <a:rPr lang="el-GR" sz="2000" dirty="0" smtClean="0"/>
              <a:t>κυψελίδων, αντί </a:t>
            </a:r>
            <a:r>
              <a:rPr lang="el-GR" sz="2000" dirty="0"/>
              <a:t>για ανοικτά μέτωπα σ’ ολόκληρη την έκταση του </a:t>
            </a:r>
            <a:r>
              <a:rPr lang="el-GR" sz="2000" dirty="0" smtClean="0"/>
              <a:t>χώρου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Κάλυψη </a:t>
            </a:r>
            <a:r>
              <a:rPr lang="el-GR" sz="2000" dirty="0"/>
              <a:t>των απορριμμάτων με </a:t>
            </a:r>
            <a:r>
              <a:rPr lang="el-GR" sz="2000" dirty="0" smtClean="0"/>
              <a:t>χώμα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Επεξεργασία </a:t>
            </a:r>
            <a:r>
              <a:rPr lang="el-GR" sz="2000" dirty="0"/>
              <a:t>των υγρών στραγγισμάτων πριν τη διάθεσή τους στο </a:t>
            </a:r>
            <a:r>
              <a:rPr lang="el-GR" sz="2000" dirty="0" smtClean="0"/>
              <a:t>περιβάλλον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Συγκέντρωση </a:t>
            </a:r>
            <a:r>
              <a:rPr lang="el-GR" sz="2000" dirty="0"/>
              <a:t>και αξιοποίηση του </a:t>
            </a:r>
            <a:r>
              <a:rPr lang="el-GR" sz="2000" dirty="0" smtClean="0"/>
              <a:t>βιοαερίου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Μέτρα </a:t>
            </a:r>
            <a:r>
              <a:rPr lang="el-GR" sz="2000" dirty="0"/>
              <a:t>προστασίας της υγείας των </a:t>
            </a:r>
            <a:r>
              <a:rPr lang="el-GR" sz="2000" dirty="0" smtClean="0"/>
              <a:t>εργαζομένων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Έργα </a:t>
            </a:r>
            <a:r>
              <a:rPr lang="el-GR" sz="2000" dirty="0"/>
              <a:t>αποκατάστασης (φύτευση, </a:t>
            </a:r>
            <a:r>
              <a:rPr lang="el-GR" sz="2000" dirty="0" err="1"/>
              <a:t>κ.λ.π</a:t>
            </a:r>
            <a:r>
              <a:rPr lang="el-GR" sz="2000" dirty="0"/>
              <a:t>.) κάθε τμήματος που φτάνει σε κορεσμό.</a:t>
            </a:r>
          </a:p>
        </p:txBody>
      </p:sp>
    </p:spTree>
    <p:extLst>
      <p:ext uri="{BB962C8B-B14F-4D97-AF65-F5344CB8AC3E}">
        <p14:creationId xmlns="" xmlns:p14="http://schemas.microsoft.com/office/powerpoint/2010/main" val="310691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446</TotalTime>
  <Words>544</Words>
  <Application>Microsoft Office PowerPoint</Application>
  <PresentationFormat>Προβολή στην οθόνη (4:3)</PresentationFormat>
  <Paragraphs>62</Paragraphs>
  <Slides>14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Μετρό</vt:lpstr>
      <vt:lpstr>Διαφάνεια 1</vt:lpstr>
      <vt:lpstr>Κύκλος ζωής απορριμμάτων</vt:lpstr>
      <vt:lpstr>Αγορά και χρήση προϊόντων</vt:lpstr>
      <vt:lpstr>Παραλαβή σκουπιδιών από το απορριμματοφόρο </vt:lpstr>
      <vt:lpstr>ΣΜΑ ΕΥΚΑΡΠΙΑΣ</vt:lpstr>
      <vt:lpstr>Τι είναι το ΣΜΑ και που χρησιμεύει;</vt:lpstr>
      <vt:lpstr>Μήπως θα επιβαρύνει την ήδη βεβαρημένη περιοχή;</vt:lpstr>
      <vt:lpstr>Διαφάνεια 8</vt:lpstr>
      <vt:lpstr>ΧΥΤΑ</vt:lpstr>
      <vt:lpstr>Το Δίκτυο 50 είναι:</vt:lpstr>
      <vt:lpstr>Διαφάνεια 11</vt:lpstr>
      <vt:lpstr>Ορθολογική διαχείριση  (ανακύκλωση ή κομποστοποίηση)  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ΚΥΚΛΟΣ ΖΩΗΣ  ΤΩΝ ΑΠΟΡΡΙΜΜΑΤΩΝ  ΧΥΤΑ–ΣΜΑ ΕΥΚΑΡΠΙΑΣ</dc:title>
  <dc:creator>Ανθούλα</dc:creator>
  <cp:lastModifiedBy>LG1</cp:lastModifiedBy>
  <cp:revision>57</cp:revision>
  <dcterms:created xsi:type="dcterms:W3CDTF">2014-01-24T12:45:00Z</dcterms:created>
  <dcterms:modified xsi:type="dcterms:W3CDTF">2014-02-03T09:25:04Z</dcterms:modified>
</cp:coreProperties>
</file>